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48" r:id="rId5"/>
  </p:sldMasterIdLst>
  <p:notesMasterIdLst>
    <p:notesMasterId r:id="rId30"/>
  </p:notesMasterIdLst>
  <p:sldIdLst>
    <p:sldId id="256" r:id="rId6"/>
    <p:sldId id="293" r:id="rId7"/>
    <p:sldId id="292" r:id="rId8"/>
    <p:sldId id="291" r:id="rId9"/>
    <p:sldId id="290" r:id="rId10"/>
    <p:sldId id="283" r:id="rId11"/>
    <p:sldId id="276" r:id="rId12"/>
    <p:sldId id="277" r:id="rId13"/>
    <p:sldId id="282" r:id="rId14"/>
    <p:sldId id="279" r:id="rId15"/>
    <p:sldId id="278" r:id="rId16"/>
    <p:sldId id="280" r:id="rId17"/>
    <p:sldId id="294" r:id="rId18"/>
    <p:sldId id="295" r:id="rId19"/>
    <p:sldId id="296" r:id="rId20"/>
    <p:sldId id="297" r:id="rId21"/>
    <p:sldId id="270" r:id="rId22"/>
    <p:sldId id="267" r:id="rId23"/>
    <p:sldId id="260" r:id="rId24"/>
    <p:sldId id="261" r:id="rId25"/>
    <p:sldId id="262" r:id="rId26"/>
    <p:sldId id="263" r:id="rId27"/>
    <p:sldId id="265" r:id="rId28"/>
    <p:sldId id="29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4F9A27-7E32-AB67-8AFF-3851E314FA47}" v="112" dt="2023-07-16T19:30:31.384"/>
    <p1510:client id="{1C450C54-193D-80A6-9397-8C75B0906D85}" v="2" dt="2023-06-19T16:16:01.963"/>
    <p1510:client id="{218084DD-D549-A5D0-7C7F-916058A42A56}" v="472" dt="2023-06-18T12:39:41.814"/>
    <p1510:client id="{2C3B51D2-26F1-431C-82EA-E102008891C7}" v="8" dt="2023-06-19T10:03:56.944"/>
    <p1510:client id="{7BE0BA0D-5CF4-47CA-8228-9BF779E8A31C}" v="1" dt="2023-07-16T06:57:33.218"/>
    <p1510:client id="{979D83E6-69B7-EC50-0A73-1B4FA11E0975}" v="1" dt="2023-06-20T10:16:30.814"/>
    <p1510:client id="{AABA5456-A4DD-4983-8E14-DD262C13AD12}" v="2" dt="2023-06-19T11:24:41.145"/>
    <p1510:client id="{ADD77FE8-8E7A-4EE2-856C-6BB560B67D5B}" v="1" dt="2023-06-19T08:55:21.482"/>
    <p1510:client id="{F50EBFF4-47F7-DC67-21F7-3F6383CAE914}" v="1" dt="2023-06-22T23:02:55.5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5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microsoft.com/office/2015/10/relationships/revisionInfo" Target="revisionInfo.xml"/><Relationship Id="rId8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D4A12B-C7DE-410E-8249-27E1C7D153E4}" type="datetimeFigureOut">
              <a:rPr lang="en-GB" smtClean="0"/>
              <a:t>31/07/2023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6DA7E-92ED-4962-A217-3A2861BA56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5099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Run the query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6DA7E-92ED-4962-A217-3A2861BA568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2099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6DA7E-92ED-4962-A217-3A2861BA568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065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r>
              <a:rPr lang="en-GB"/>
              <a:t>SELECT </a:t>
            </a:r>
            <a:r>
              <a:rPr lang="en-GB" err="1"/>
              <a:t>last_name</a:t>
            </a:r>
            <a:r>
              <a:rPr lang="en-GB"/>
              <a:t>, </a:t>
            </a:r>
            <a:r>
              <a:rPr lang="en-GB" err="1"/>
              <a:t>first_name</a:t>
            </a:r>
            <a:r>
              <a:rPr lang="en-GB"/>
              <a:t>, points, points * 10 + 100 </a:t>
            </a:r>
          </a:p>
          <a:p>
            <a:r>
              <a:rPr lang="en-GB"/>
              <a:t>FROM CUSTOMERS</a:t>
            </a:r>
          </a:p>
          <a:p>
            <a:endParaRPr lang="en-GB"/>
          </a:p>
          <a:p>
            <a:r>
              <a:rPr lang="en-GB"/>
              <a:t>SELECT </a:t>
            </a:r>
            <a:r>
              <a:rPr lang="en-GB" err="1"/>
              <a:t>last_name</a:t>
            </a:r>
            <a:r>
              <a:rPr lang="en-GB"/>
              <a:t>, </a:t>
            </a:r>
            <a:r>
              <a:rPr lang="en-GB" err="1"/>
              <a:t>first_name</a:t>
            </a:r>
            <a:r>
              <a:rPr lang="en-GB"/>
              <a:t>, points, (points + 10) * 100 as </a:t>
            </a:r>
            <a:r>
              <a:rPr lang="en-GB" err="1"/>
              <a:t>discount_factor</a:t>
            </a:r>
            <a:r>
              <a:rPr lang="en-GB"/>
              <a:t> </a:t>
            </a:r>
          </a:p>
          <a:p>
            <a:r>
              <a:rPr lang="en-GB"/>
              <a:t>FROM CUSTOMERS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6DA7E-92ED-4962-A217-3A2861BA568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214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Here we have added the last name first and then the first name. The next task is to add the original point and the points pulse 10 .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6DA7E-92ED-4962-A217-3A2861BA568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8807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r>
              <a:rPr lang="en-GB"/>
              <a:t>Answer </a:t>
            </a:r>
          </a:p>
          <a:p>
            <a:r>
              <a:rPr lang="en-GB"/>
              <a:t>Select name , </a:t>
            </a:r>
            <a:r>
              <a:rPr lang="en-GB" err="1"/>
              <a:t>unit_price</a:t>
            </a:r>
            <a:r>
              <a:rPr lang="en-GB"/>
              <a:t>, </a:t>
            </a:r>
            <a:r>
              <a:rPr lang="en-GB" err="1"/>
              <a:t>unit_price</a:t>
            </a:r>
            <a:r>
              <a:rPr lang="en-GB"/>
              <a:t>* 1.1 AS new _price From products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6DA7E-92ED-4962-A217-3A2861BA568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211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6DA7E-92ED-4962-A217-3A2861BA568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622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7B075-0151-4E2F-8EDD-034F7B0C7C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0C21E0-0D6A-4590-8A8C-8A7BC73955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F48EA-C817-4F4C-8EC0-B4088DF47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40A87-0C9D-47AC-A7AC-CCC87EA5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Andre Edem Oppong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33827-3682-46F4-97BB-8F7F1A4E1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71DD-DBBD-446A-B2BC-3701CD71E5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053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F3565-8249-4DA2-95D0-81643ECD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AC49B-9CCC-4980-9268-89AB41D93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A1077-D5D5-4155-AFE7-DF0E09783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FECA2-9F38-46AD-8378-6503EF695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Andre Edem Oppong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3FB36-CBD5-4949-AA54-DE9801655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73704-9545-4EDD-B912-C8D71F70D6C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2287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73BBE-3E2C-4526-8C68-5ACFC07A0A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6" y="0"/>
            <a:ext cx="12190804" cy="685799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3BFAD70-9553-4ED2-A9FE-9DB649866B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2637" y="455720"/>
            <a:ext cx="8075229" cy="1295400"/>
          </a:xfrm>
        </p:spPr>
        <p:txBody>
          <a:bodyPr anchor="ctr" anchorCtr="0"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5FFCC5C-1970-B51D-4B43-B7362733CA3A}"/>
              </a:ext>
            </a:extLst>
          </p:cNvPr>
          <p:cNvSpPr/>
          <p:nvPr userDrawn="1"/>
        </p:nvSpPr>
        <p:spPr>
          <a:xfrm>
            <a:off x="269981" y="6042582"/>
            <a:ext cx="5029987" cy="735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47782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5E8DB2-CA03-C9A9-8C54-0FD19CA454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5" y="0"/>
            <a:ext cx="12190806" cy="685799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3565BFD-9175-4207-BB41-12115C32A5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7145" y="337348"/>
            <a:ext cx="5616608" cy="1043287"/>
          </a:xfrm>
        </p:spPr>
        <p:txBody>
          <a:bodyPr anchor="ctr" anchorCtr="0">
            <a:normAutofit/>
          </a:bodyPr>
          <a:lstStyle>
            <a:lvl1pPr algn="l">
              <a:defRPr sz="28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</p:spTree>
    <p:extLst>
      <p:ext uri="{BB962C8B-B14F-4D97-AF65-F5344CB8AC3E}">
        <p14:creationId xmlns:p14="http://schemas.microsoft.com/office/powerpoint/2010/main" val="18979078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249FD1-F495-4A72-AAA6-8ACE198EC1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50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F3565-8249-4DA2-95D0-81643ECD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AC49B-9CCC-4980-9268-89AB41D93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A1077-D5D5-4155-AFE7-DF0E09783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FECA2-9F38-46AD-8378-6503EF695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Andre Edem Oppong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3FB36-CBD5-4949-AA54-DE9801655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71DD-DBBD-446A-B2BC-3701CD71E5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3894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73BBE-3E2C-4526-8C68-5ACFC07A0A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6" y="0"/>
            <a:ext cx="12190804" cy="685799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3BFAD70-9553-4ED2-A9FE-9DB649866B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2637" y="455720"/>
            <a:ext cx="8075229" cy="1295400"/>
          </a:xfrm>
        </p:spPr>
        <p:txBody>
          <a:bodyPr anchor="ctr" anchorCtr="0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78A4A8-C50E-D711-17AF-08E5784DD3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1938" y="2062163"/>
            <a:ext cx="5556250" cy="3549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63084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73BBE-3E2C-4526-8C68-5ACFC07A0A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5" y="0"/>
            <a:ext cx="12190806" cy="685799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3BFAD70-9553-4ED2-A9FE-9DB649866B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2638" y="455720"/>
            <a:ext cx="5099476" cy="1295400"/>
          </a:xfrm>
        </p:spPr>
        <p:txBody>
          <a:bodyPr anchor="ctr" anchorCtr="0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</p:spTree>
    <p:extLst>
      <p:ext uri="{BB962C8B-B14F-4D97-AF65-F5344CB8AC3E}">
        <p14:creationId xmlns:p14="http://schemas.microsoft.com/office/powerpoint/2010/main" val="2896458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73BBE-3E2C-4526-8C68-5ACFC07A0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5" y="0"/>
            <a:ext cx="12190806" cy="685799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3BFAD70-9553-4ED2-A9FE-9DB649866B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2638" y="455720"/>
            <a:ext cx="5099476" cy="1295400"/>
          </a:xfrm>
        </p:spPr>
        <p:txBody>
          <a:bodyPr anchor="ctr" anchorCtr="0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</p:spTree>
    <p:extLst>
      <p:ext uri="{BB962C8B-B14F-4D97-AF65-F5344CB8AC3E}">
        <p14:creationId xmlns:p14="http://schemas.microsoft.com/office/powerpoint/2010/main" val="1948335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73BBE-3E2C-4526-8C68-5ACFC07A0A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5" y="0"/>
            <a:ext cx="12190807" cy="685799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0D8F466-3F4F-42A3-96BE-369B7CDF54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2637" y="455720"/>
            <a:ext cx="7052563" cy="1295400"/>
          </a:xfrm>
        </p:spPr>
        <p:txBody>
          <a:bodyPr anchor="ctr" anchorCtr="0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4A0CF-4380-21C8-9BB1-69BB9103D5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1938" y="2011363"/>
            <a:ext cx="7053262" cy="317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678334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606ABE-F4CF-4DBD-B210-ADEBAF599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5" y="0"/>
            <a:ext cx="12190807" cy="685799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3565BFD-9175-4207-BB41-12115C32A5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7145" y="337348"/>
            <a:ext cx="5616608" cy="1043287"/>
          </a:xfrm>
        </p:spPr>
        <p:txBody>
          <a:bodyPr anchor="ctr" anchorCtr="0">
            <a:normAutofit/>
          </a:bodyPr>
          <a:lstStyle>
            <a:lvl1pPr algn="l">
              <a:defRPr sz="2800" b="1">
                <a:solidFill>
                  <a:schemeClr val="bg1"/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84904-36D1-582F-EA83-2690B60D6C3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6375" y="1571625"/>
            <a:ext cx="11739563" cy="4297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317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249FD1-F495-4A72-AAA6-8ACE198EC1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812"/>
          <a:stretch/>
        </p:blipFill>
        <p:spPr>
          <a:xfrm>
            <a:off x="594" y="1"/>
            <a:ext cx="12191406" cy="739532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B1A522-9E72-5867-8361-D9DA27CEBF1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7987" y="963613"/>
            <a:ext cx="11213205" cy="56283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475D9E9-5683-A00F-8EED-13695569C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992" y="128378"/>
            <a:ext cx="10515600" cy="507077"/>
          </a:xfrm>
        </p:spPr>
        <p:txBody>
          <a:bodyPr>
            <a:no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173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7B075-0151-4E2F-8EDD-034F7B0C7C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0C21E0-0D6A-4590-8A8C-8A7BC73955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F48EA-C817-4F4C-8EC0-B4088DF47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40A87-0C9D-47AC-A7AC-CCC87EA5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Andre Edem Oppong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33827-3682-46F4-97BB-8F7F1A4E1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73704-9545-4EDD-B912-C8D71F70D6C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82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DE394E-F4FB-4FAE-94C5-A91E52E11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C6B69-E7EF-45D7-B6A4-4290C68C3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85887-B546-466C-AADE-82A60E1135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33E8A-F32C-4A9D-AD4B-40E77EEF2A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Andre Edem Oppong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72F94-0561-4A6A-90D1-7EC25B50D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C71DD-DBBD-446A-B2BC-3701CD71E5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0580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4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DE394E-F4FB-4FAE-94C5-A91E52E11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C6B69-E7EF-45D7-B6A4-4290C68C3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85887-B546-466C-AADE-82A60E1135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33E8A-F32C-4A9D-AD4B-40E77EEF2A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Andre Edem Oppong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72F94-0561-4A6A-90D1-7EC25B50D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73704-9545-4EDD-B912-C8D71F70D6C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2369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52" r:id="rId4"/>
    <p:sldLayoutId id="2147483673" r:id="rId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255FB1-83F4-FC1F-ACA7-7CB4D3E9B3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>
                <a:latin typeface="Open Sans Light"/>
                <a:ea typeface="Open Sans Light"/>
                <a:cs typeface="Open Sans Light"/>
              </a:rPr>
              <a:t>MySQL  Assignment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8280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AEF164-F4F9-74B3-10AB-08F8919F525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dirty="0">
                <a:ea typeface="Calibri"/>
                <a:cs typeface="Calibri" panose="020F0502020204030204"/>
              </a:rPr>
              <a:t>Write a query to find all customers whose </a:t>
            </a:r>
            <a:r>
              <a:rPr lang="en-GB" dirty="0" err="1">
                <a:ea typeface="Calibri"/>
                <a:cs typeface="Calibri" panose="020F0502020204030204"/>
              </a:rPr>
              <a:t>first_name</a:t>
            </a:r>
            <a:r>
              <a:rPr lang="en-GB" dirty="0">
                <a:ea typeface="Calibri"/>
                <a:cs typeface="Calibri" panose="020F0502020204030204"/>
              </a:rPr>
              <a:t> starts with the letter </a:t>
            </a:r>
            <a:r>
              <a:rPr lang="en-GB" dirty="0" err="1">
                <a:ea typeface="Calibri"/>
                <a:cs typeface="Calibri" panose="020F0502020204030204"/>
              </a:rPr>
              <a:t>Aand</a:t>
            </a:r>
            <a:r>
              <a:rPr lang="en-GB" dirty="0">
                <a:ea typeface="Calibri"/>
                <a:cs typeface="Calibri" panose="020F0502020204030204"/>
              </a:rPr>
              <a:t> </a:t>
            </a:r>
            <a:r>
              <a:rPr lang="en-GB" dirty="0" err="1">
                <a:ea typeface="Calibri"/>
                <a:cs typeface="Calibri" panose="020F0502020204030204"/>
              </a:rPr>
              <a:t>last_name</a:t>
            </a:r>
            <a:r>
              <a:rPr lang="en-GB" dirty="0">
                <a:ea typeface="Calibri"/>
                <a:cs typeface="Calibri" panose="020F0502020204030204"/>
              </a:rPr>
              <a:t> starts with the letter M.</a:t>
            </a:r>
          </a:p>
          <a:p>
            <a:endParaRPr lang="en-GB" dirty="0">
              <a:ea typeface="Calibri"/>
              <a:cs typeface="Calibri" panose="020F0502020204030204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6A4515-558E-692C-E218-B1D59EA66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Query 3.1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9EF1A1-3189-3D79-C271-68B02EC8C533}"/>
              </a:ext>
            </a:extLst>
          </p:cNvPr>
          <p:cNvSpPr txBox="1"/>
          <p:nvPr/>
        </p:nvSpPr>
        <p:spPr>
          <a:xfrm>
            <a:off x="116198" y="6363676"/>
            <a:ext cx="4300344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GB"/>
              <a:t>Record your results in your word document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68BFCE-E325-2538-66DD-E431F61B73B4}"/>
              </a:ext>
            </a:extLst>
          </p:cNvPr>
          <p:cNvSpPr txBox="1"/>
          <p:nvPr/>
        </p:nvSpPr>
        <p:spPr>
          <a:xfrm>
            <a:off x="3039893" y="2136339"/>
            <a:ext cx="609924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18/07/2023</a:t>
            </a:r>
          </a:p>
          <a:p>
            <a:r>
              <a:rPr lang="en-GB" dirty="0"/>
              <a:t>/*</a:t>
            </a:r>
          </a:p>
          <a:p>
            <a:r>
              <a:rPr lang="en-GB" dirty="0"/>
              <a:t>-- Query: SELECT city FROM Customers WHERE</a:t>
            </a:r>
          </a:p>
          <a:p>
            <a:r>
              <a:rPr lang="en-GB" dirty="0" err="1"/>
              <a:t>first_name</a:t>
            </a:r>
            <a:r>
              <a:rPr lang="en-GB" dirty="0"/>
              <a:t>= &amp;#39;Levy&amp;#39; AND </a:t>
            </a:r>
            <a:r>
              <a:rPr lang="en-GB" dirty="0" err="1"/>
              <a:t>last_name</a:t>
            </a:r>
            <a:r>
              <a:rPr lang="en-GB" dirty="0"/>
              <a:t>= &amp;#39;Mynett&amp;#39;</a:t>
            </a:r>
          </a:p>
          <a:p>
            <a:r>
              <a:rPr lang="en-GB" dirty="0"/>
              <a:t>LIMIT 0, 1000</a:t>
            </a:r>
          </a:p>
          <a:p>
            <a:r>
              <a:rPr lang="en-GB" dirty="0"/>
              <a:t>-- Date: 2023-07-18 22:22</a:t>
            </a:r>
          </a:p>
          <a:p>
            <a:r>
              <a:rPr lang="en-GB" dirty="0"/>
              <a:t>*/</a:t>
            </a:r>
          </a:p>
          <a:p>
            <a:r>
              <a:rPr lang="en-GB" dirty="0"/>
              <a:t>INSERT INTO `` (`city`) VALUES (&amp;#39;Atlanta&amp;#39;);</a:t>
            </a:r>
          </a:p>
        </p:txBody>
      </p:sp>
    </p:spTree>
    <p:extLst>
      <p:ext uri="{BB962C8B-B14F-4D97-AF65-F5344CB8AC3E}">
        <p14:creationId xmlns:p14="http://schemas.microsoft.com/office/powerpoint/2010/main" val="4030858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13AB41-94C1-9194-7442-849F28617BC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19215" y="963613"/>
            <a:ext cx="11301977" cy="16049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br>
              <a:rPr lang="en-GB" dirty="0">
                <a:cs typeface="Calibri"/>
              </a:rPr>
            </a:br>
            <a:r>
              <a:rPr lang="en-GB" b="1">
                <a:solidFill>
                  <a:srgbClr val="FF0000"/>
                </a:solidFill>
              </a:rPr>
              <a:t>Write a query to show </a:t>
            </a:r>
            <a:r>
              <a:rPr lang="en-GB" b="1"/>
              <a:t> </a:t>
            </a:r>
            <a:r>
              <a:rPr lang="en-GB" b="1" err="1"/>
              <a:t>last_name</a:t>
            </a:r>
            <a:r>
              <a:rPr lang="en-GB" b="1"/>
              <a:t>, </a:t>
            </a:r>
            <a:r>
              <a:rPr lang="en-GB" b="1" err="1"/>
              <a:t>first_name</a:t>
            </a:r>
            <a:r>
              <a:rPr lang="en-GB" b="1" dirty="0"/>
              <a:t> and points</a:t>
            </a:r>
            <a:endParaRPr lang="en-GB" b="1" dirty="0">
              <a:solidFill>
                <a:srgbClr val="FF0000"/>
              </a:solidFill>
              <a:ea typeface="Calibri"/>
              <a:cs typeface="Calibri" panose="020F0502020204030204"/>
            </a:endParaRPr>
          </a:p>
          <a:p>
            <a:pPr marL="0" indent="0">
              <a:buNone/>
            </a:pPr>
            <a:r>
              <a:rPr lang="en-GB" b="1">
                <a:solidFill>
                  <a:srgbClr val="FF0000"/>
                </a:solidFill>
                <a:ea typeface="Calibri"/>
                <a:cs typeface="Calibri" panose="020F0502020204030204"/>
              </a:rPr>
              <a:t> In the output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2671E2-9E4C-22F6-38F2-81AD417E4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Query 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0EE780-6DA9-2B12-FAAC-F9ADA62D707A}"/>
              </a:ext>
            </a:extLst>
          </p:cNvPr>
          <p:cNvSpPr txBox="1"/>
          <p:nvPr/>
        </p:nvSpPr>
        <p:spPr>
          <a:xfrm>
            <a:off x="841442" y="2568539"/>
            <a:ext cx="842901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*/</a:t>
            </a:r>
          </a:p>
          <a:p>
            <a:r>
              <a:rPr lang="en-GB" sz="1600" dirty="0"/>
              <a:t>INSERT INTO ``</a:t>
            </a:r>
          </a:p>
          <a:p>
            <a:r>
              <a:rPr lang="en-GB" sz="1600" dirty="0"/>
              <a:t>(`</a:t>
            </a:r>
            <a:r>
              <a:rPr lang="en-GB" sz="1600" dirty="0" err="1"/>
              <a:t>customer_id`,`first_name`,`last_name`,`birth_date`,`phone</a:t>
            </a:r>
            <a:r>
              <a:rPr lang="en-GB" sz="1600" dirty="0"/>
              <a:t>`,`</a:t>
            </a:r>
          </a:p>
          <a:p>
            <a:r>
              <a:rPr lang="en-GB" sz="1600" dirty="0" err="1"/>
              <a:t>address`,`city`,`state`,`points</a:t>
            </a:r>
            <a:r>
              <a:rPr lang="en-GB" sz="1600" dirty="0"/>
              <a:t>`) VALUES</a:t>
            </a:r>
          </a:p>
          <a:p>
            <a:r>
              <a:rPr lang="en-GB" sz="1600" dirty="0"/>
              <a:t>(4,&amp;#39;Ambur&amp;#39;,&amp;#39;Roseburgh&amp;#39;,&amp;#39;1974-04-14&amp;#39;,&amp;#39;407-231-8017&amp;#39;,&amp;#39;30</a:t>
            </a:r>
          </a:p>
          <a:p>
            <a:r>
              <a:rPr lang="en-GB" sz="1600" dirty="0"/>
              <a:t>Arapahoe Terrace&amp;#39;,&amp;#39;Orlando&amp;#39;,&amp;#39;FL&amp;#39;,457);</a:t>
            </a:r>
          </a:p>
        </p:txBody>
      </p:sp>
    </p:spTree>
    <p:extLst>
      <p:ext uri="{BB962C8B-B14F-4D97-AF65-F5344CB8AC3E}">
        <p14:creationId xmlns:p14="http://schemas.microsoft.com/office/powerpoint/2010/main" val="1877522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501F1CC-07D8-FE4B-0F45-0E775A8C784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GB" sz="3200">
                <a:ea typeface="Calibri"/>
                <a:cs typeface="Calibri"/>
              </a:rPr>
              <a:t>Write a query to find the minimum and maximum points</a:t>
            </a:r>
            <a:endParaRPr lang="en-GB" sz="3200">
              <a:cs typeface="Calibr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BC4A56-CB45-0E9C-6640-6C7EB0CCC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Task 3.3 </a:t>
            </a:r>
            <a:endParaRPr lang="en-GB">
              <a:ea typeface="+mj-lt"/>
              <a:cs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8D38A7-D65E-1430-D491-86D909C35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883" y="5894387"/>
            <a:ext cx="4365114" cy="4999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6DCBD-26A8-B7CC-A4DA-0CBBA40A21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856" t="51990" r="25718" b="23619"/>
          <a:stretch/>
        </p:blipFill>
        <p:spPr>
          <a:xfrm>
            <a:off x="319095" y="1585609"/>
            <a:ext cx="11302097" cy="293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249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94FBFB-EA30-36F9-36A6-95EF389B17F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Which city does Levy Mynett live in?</a:t>
            </a: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06B064-F0EE-2DF2-9C7D-60906F28F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Task 4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A02770-6875-B5C0-F08F-8CD97AEEB276}"/>
              </a:ext>
            </a:extLst>
          </p:cNvPr>
          <p:cNvSpPr txBox="1"/>
          <p:nvPr/>
        </p:nvSpPr>
        <p:spPr>
          <a:xfrm>
            <a:off x="1945532" y="1945532"/>
            <a:ext cx="719360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/*</a:t>
            </a:r>
          </a:p>
          <a:p>
            <a:r>
              <a:rPr lang="en-GB" dirty="0"/>
              <a:t>-- Query: SELECT city FROM Customers WHERE</a:t>
            </a:r>
          </a:p>
          <a:p>
            <a:r>
              <a:rPr lang="en-GB" dirty="0" err="1"/>
              <a:t>first_name</a:t>
            </a:r>
            <a:r>
              <a:rPr lang="en-GB" dirty="0"/>
              <a:t>= &amp;#39;Levy&amp;#39; AND </a:t>
            </a:r>
            <a:r>
              <a:rPr lang="en-GB" dirty="0" err="1"/>
              <a:t>last_name</a:t>
            </a:r>
            <a:r>
              <a:rPr lang="en-GB" dirty="0"/>
              <a:t>= &amp;#39;Mynett&amp;#39;</a:t>
            </a:r>
          </a:p>
          <a:p>
            <a:r>
              <a:rPr lang="en-GB" dirty="0"/>
              <a:t>LIMIT 0, 1000</a:t>
            </a:r>
          </a:p>
          <a:p>
            <a:r>
              <a:rPr lang="en-GB" dirty="0"/>
              <a:t>-- Date: 2023-07-18 22:22</a:t>
            </a:r>
          </a:p>
          <a:p>
            <a:r>
              <a:rPr lang="en-GB" dirty="0"/>
              <a:t>*/</a:t>
            </a:r>
          </a:p>
          <a:p>
            <a:r>
              <a:rPr lang="en-GB" dirty="0"/>
              <a:t>INSERT INTO `` (`city`) VALUES (&amp;#39;Atlanta&amp;#39;);</a:t>
            </a:r>
          </a:p>
        </p:txBody>
      </p:sp>
    </p:spTree>
    <p:extLst>
      <p:ext uri="{BB962C8B-B14F-4D97-AF65-F5344CB8AC3E}">
        <p14:creationId xmlns:p14="http://schemas.microsoft.com/office/powerpoint/2010/main" val="3546649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4D23265-8E04-48B1-8F42-DF3A735CC36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Find the products with a unit price between 3 and 8.</a:t>
            </a: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A38D7F-03DE-8445-7AF6-0FCA528E2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BD8E56-DEA7-6E4B-D355-727C0ECF84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05" t="61527" r="19734" b="8281"/>
          <a:stretch/>
        </p:blipFill>
        <p:spPr>
          <a:xfrm>
            <a:off x="700392" y="2626467"/>
            <a:ext cx="10196506" cy="2782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017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D64DA82-B9F9-33FE-C269-790754B5921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What is the order status for customer 10?</a:t>
            </a: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01F2F3B-159A-4F3F-13D8-679A3663D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Task 5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1FDE6C-00D5-5E6B-D021-C553B4E3E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140" y="1490866"/>
            <a:ext cx="8208506" cy="440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283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A7AC12-2AD2-E9CE-5853-1D1E9F8E225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What is the name of the shipper with id 5?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8BB8A2-AAB3-1FD8-A827-C71E696E9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670CA3-610E-F13D-0500-D6330B704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365" y="1704873"/>
            <a:ext cx="7029856" cy="377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4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31D15-775B-F73D-8CE2-999A1677DF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Creating an </a:t>
            </a:r>
            <a:r>
              <a:rPr lang="en-GB" err="1"/>
              <a:t>EER</a:t>
            </a:r>
            <a:r>
              <a:rPr lang="en-GB"/>
              <a:t> Diagram </a:t>
            </a:r>
          </a:p>
        </p:txBody>
      </p:sp>
    </p:spTree>
    <p:extLst>
      <p:ext uri="{BB962C8B-B14F-4D97-AF65-F5344CB8AC3E}">
        <p14:creationId xmlns:p14="http://schemas.microsoft.com/office/powerpoint/2010/main" val="1054632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9F369-B9DD-9BB2-D946-55F6EC557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05716-4168-94EA-9198-EC9079034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663A90-273A-7D93-2238-006940121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33" y="304293"/>
            <a:ext cx="6556946" cy="369700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41007-B7DD-618A-B3F8-A9297D91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C41167-C92B-1699-F591-FC678EC86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Andre Edem Oppong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E35A53-8D05-6A55-FE55-7C96CB0CB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71DD-DBBD-446A-B2BC-3701CD71E505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82985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E77931-381A-DC79-7F00-93D3AE768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3562" y="113740"/>
            <a:ext cx="8524875" cy="664845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2F2898-EE36-3880-FD96-1F46E8F8B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CD07C6-5ABD-3124-3B21-8CDCE9FB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Andre Edem Oppong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3E4B3B-9A7D-5BED-68D8-560DADBE1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71DD-DBBD-446A-B2BC-3701CD71E505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671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B4C1D8E-8767-44D0-909C-BFB5246C3FA7}"/>
              </a:ext>
            </a:extLst>
          </p:cNvPr>
          <p:cNvSpPr txBox="1">
            <a:spLocks/>
          </p:cNvSpPr>
          <p:nvPr/>
        </p:nvSpPr>
        <p:spPr>
          <a:xfrm>
            <a:off x="0" y="2243825"/>
            <a:ext cx="6096000" cy="15407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algn="ctr"/>
            <a:r>
              <a:rPr lang="en-GB" sz="360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Camera Expectations</a:t>
            </a:r>
            <a:endParaRPr lang="en-US" sz="360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CD7351FE-90AC-2DEF-6E62-5D20842A8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07" y="6025314"/>
            <a:ext cx="2092699" cy="78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817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2665A2-F358-EC42-E715-D0B0DB634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008" y="138112"/>
            <a:ext cx="7598854" cy="5906421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021A2A-5FC3-EA78-B154-00D992A1E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F7DBA0-939C-3267-FE84-265EF6685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Andre Edem Oppong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E7B4E-A3E5-F645-2F4D-99C87635E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71DD-DBBD-446A-B2BC-3701CD71E505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1984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065C6DA-29A4-DBEB-7A08-5B02A7138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078" y="111069"/>
            <a:ext cx="7829336" cy="46520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3AE9EC-E930-C667-6899-0F5CB1B42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2872" y="4151937"/>
            <a:ext cx="6353175" cy="192405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1486E5-FD52-1056-9278-F5A0DAAAE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137F81-C0FB-BB84-902B-9CAF09166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Andre Edem Oppong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D6317-6CF7-5201-381F-62051DB67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71DD-DBBD-446A-B2BC-3701CD71E505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3781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2675F1-2BD3-51B3-2A05-83BCD473B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237" y="109537"/>
            <a:ext cx="8391525" cy="6638925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C6E146-4218-9BFB-6090-C15BFA3FE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A97C92-6D09-34C3-8BED-C44662CC2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Andre Edem Oppong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EB0089-6544-A816-CC8C-007D3BD9A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C71DD-DBBD-446A-B2BC-3701CD71E505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5884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4CF6265-BA69-CEF4-3B53-25F47326CBB9}"/>
              </a:ext>
            </a:extLst>
          </p:cNvPr>
          <p:cNvSpPr txBox="1"/>
          <p:nvPr/>
        </p:nvSpPr>
        <p:spPr>
          <a:xfrm>
            <a:off x="108863" y="2865257"/>
            <a:ext cx="1865723" cy="279325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fontScale="700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Your EER Diagram should look like this.</a:t>
            </a:r>
            <a:endParaRPr lang="en-US" sz="20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Rearrange you EER data to fit on one page </a:t>
            </a:r>
            <a:br>
              <a:rPr lang="en-US" sz="2000"/>
            </a:br>
            <a:endParaRPr lang="en-US" sz="2000">
              <a:ea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Identify the PRIMAR KEY for each table</a:t>
            </a:r>
            <a:endParaRPr lang="en-US" sz="2000">
              <a:ea typeface="Calibri" panose="020F0502020204030204"/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ea typeface="Calibri" panose="020F0502020204030204"/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ea typeface="Calibri" panose="020F0502020204030204"/>
                <a:cs typeface="Calibri" panose="020F0502020204030204"/>
              </a:rPr>
              <a:t>Identify the FOREIGN KEY for each table</a:t>
            </a: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92FA431A-17DA-2FE7-F0EE-6F0820F8C1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119" b="7063"/>
          <a:stretch/>
        </p:blipFill>
        <p:spPr>
          <a:xfrm>
            <a:off x="1972478" y="480552"/>
            <a:ext cx="10237536" cy="637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3965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A6AEF2D-92AE-FFB8-F51E-B21D0F069D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To get a distinction, write additional queries that have not been asked previously.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056023-E171-1FE9-88A3-1BD262AA6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Task for distinction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4B9818-DA80-5D2B-3522-E6448B173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987" y="1760706"/>
            <a:ext cx="5579203" cy="29930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0F6ACD-7DBB-BADA-5DFC-AB8118C0B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53704"/>
            <a:ext cx="5579203" cy="299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686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D069E0F-9C2D-4BBE-A579-EA1EFA5789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2000"/>
              <a:t>Before we start… Please have your</a:t>
            </a:r>
            <a:br>
              <a:rPr lang="en-GB" sz="2000"/>
            </a:br>
            <a:r>
              <a:rPr lang="en-GB" sz="2000"/>
              <a:t>camera switched on.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AC673ED2-CA28-4A00-B9F6-A4FC890756D5}"/>
              </a:ext>
            </a:extLst>
          </p:cNvPr>
          <p:cNvSpPr txBox="1">
            <a:spLocks/>
          </p:cNvSpPr>
          <p:nvPr/>
        </p:nvSpPr>
        <p:spPr>
          <a:xfrm>
            <a:off x="8182466" y="390616"/>
            <a:ext cx="3991180" cy="3436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GB" sz="2000"/>
              <a:t>Camera Expectations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E942D8-3CC4-547A-3DAF-5FC0A9CDD632}"/>
              </a:ext>
            </a:extLst>
          </p:cNvPr>
          <p:cNvSpPr txBox="1">
            <a:spLocks/>
          </p:cNvSpPr>
          <p:nvPr/>
        </p:nvSpPr>
        <p:spPr>
          <a:xfrm>
            <a:off x="-70021" y="2539913"/>
            <a:ext cx="12262022" cy="115317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>
                <a:solidFill>
                  <a:srgbClr val="2F7EC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This is a </a:t>
            </a:r>
            <a:r>
              <a:rPr lang="en-GB" b="1" u="sng">
                <a:solidFill>
                  <a:srgbClr val="2F7E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mandatory requirement </a:t>
            </a:r>
            <a:r>
              <a:rPr lang="en-GB" b="1">
                <a:solidFill>
                  <a:srgbClr val="2F7EC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for the duration of the course.</a:t>
            </a:r>
            <a:r>
              <a:rPr lang="en-GB">
                <a:solidFill>
                  <a:srgbClr val="2F7EC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FE3444-BF16-2C34-13BD-4AE1E3949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9909" y="1168161"/>
            <a:ext cx="1321058" cy="115317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8D8376B-4A6B-2E1A-1801-874CFD0BF9E3}"/>
              </a:ext>
            </a:extLst>
          </p:cNvPr>
          <p:cNvGrpSpPr/>
          <p:nvPr/>
        </p:nvGrpSpPr>
        <p:grpSpPr>
          <a:xfrm>
            <a:off x="418891" y="1356264"/>
            <a:ext cx="6006622" cy="885667"/>
            <a:chOff x="5465686" y="1996240"/>
            <a:chExt cx="5429973" cy="68358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A11C599-D194-37E9-BD3E-BBD60398C3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5686" y="2019493"/>
              <a:ext cx="5429973" cy="637077"/>
            </a:xfrm>
            <a:prstGeom prst="rect">
              <a:avLst/>
            </a:prstGeom>
          </p:spPr>
        </p:pic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4A8A3A8-DED2-B2C8-6CC6-C2EF44735659}"/>
                </a:ext>
              </a:extLst>
            </p:cNvPr>
            <p:cNvSpPr/>
            <p:nvPr/>
          </p:nvSpPr>
          <p:spPr>
            <a:xfrm>
              <a:off x="8125758" y="1996240"/>
              <a:ext cx="648070" cy="683581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859D1D3B-B280-F5C6-ADD6-D7774D9CF8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278" y="3057656"/>
            <a:ext cx="1627728" cy="170802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DC82C1A-389D-95F9-F007-793226021009}"/>
              </a:ext>
            </a:extLst>
          </p:cNvPr>
          <p:cNvSpPr txBox="1"/>
          <p:nvPr/>
        </p:nvSpPr>
        <p:spPr>
          <a:xfrm>
            <a:off x="1912039" y="3122935"/>
            <a:ext cx="5265303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You are studying a </a:t>
            </a:r>
            <a:r>
              <a:rPr lang="en-GB">
                <a:solidFill>
                  <a:srgbClr val="2F7EC0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regulated qualification</a:t>
            </a:r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your tutor needs to see that it is the right person participating throughout the course.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302C77-CB8D-2868-D32B-0C27D4BB5BF2}"/>
              </a:ext>
            </a:extLst>
          </p:cNvPr>
          <p:cNvSpPr txBox="1"/>
          <p:nvPr/>
        </p:nvSpPr>
        <p:spPr>
          <a:xfrm>
            <a:off x="2539418" y="5228174"/>
            <a:ext cx="9061372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Online learning is to be </a:t>
            </a:r>
            <a:r>
              <a:rPr lang="en-GB">
                <a:solidFill>
                  <a:srgbClr val="2F7EC0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treated the same way as a classroom learning</a:t>
            </a:r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you must be physically visible to interact with your tutor and other learners in order to create an engaging group dynamic.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C7E9A4-0AFC-A7CD-341F-580343244AB9}"/>
              </a:ext>
            </a:extLst>
          </p:cNvPr>
          <p:cNvSpPr txBox="1"/>
          <p:nvPr/>
        </p:nvSpPr>
        <p:spPr>
          <a:xfrm>
            <a:off x="6504496" y="4145872"/>
            <a:ext cx="5438452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Our job is </a:t>
            </a:r>
            <a:r>
              <a:rPr lang="en-GB">
                <a:solidFill>
                  <a:srgbClr val="2F7EC0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to prepare you for work </a:t>
            </a:r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 an age where in almost any job there is likely to be at least some aspect of remote engagement with </a:t>
            </a:r>
            <a:r>
              <a:rPr lang="en-GB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your</a:t>
            </a:r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employer. </a:t>
            </a:r>
          </a:p>
        </p:txBody>
      </p:sp>
    </p:spTree>
    <p:extLst>
      <p:ext uri="{BB962C8B-B14F-4D97-AF65-F5344CB8AC3E}">
        <p14:creationId xmlns:p14="http://schemas.microsoft.com/office/powerpoint/2010/main" val="3301735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4E21E0-9F8D-9AE2-1668-25527AD67910}"/>
              </a:ext>
            </a:extLst>
          </p:cNvPr>
          <p:cNvSpPr txBox="1"/>
          <p:nvPr/>
        </p:nvSpPr>
        <p:spPr>
          <a:xfrm>
            <a:off x="988304" y="1024145"/>
            <a:ext cx="844061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b="1">
                <a:solidFill>
                  <a:srgbClr val="2F7E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you do not wish to have your camera displaying your personal environment, Microsoft Teams has a solution to this problem…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3FB706-0148-A42D-B18C-429F1A49A26C}"/>
              </a:ext>
            </a:extLst>
          </p:cNvPr>
          <p:cNvSpPr txBox="1"/>
          <p:nvPr/>
        </p:nvSpPr>
        <p:spPr>
          <a:xfrm>
            <a:off x="190564" y="2179188"/>
            <a:ext cx="34063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1800" b="1">
                <a:solidFill>
                  <a:srgbClr val="2F7EC0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Step One: </a:t>
            </a:r>
            <a:r>
              <a:rPr lang="en-GB" sz="180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Before you join a Teams video call, click the ‘Background Filters’ option.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545F193-FE34-6465-2E27-2AF520D1C419}"/>
              </a:ext>
            </a:extLst>
          </p:cNvPr>
          <p:cNvGrpSpPr/>
          <p:nvPr/>
        </p:nvGrpSpPr>
        <p:grpSpPr>
          <a:xfrm>
            <a:off x="3444909" y="2094797"/>
            <a:ext cx="6149309" cy="3717755"/>
            <a:chOff x="3696985" y="1950771"/>
            <a:chExt cx="5748466" cy="305591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1925278-C315-2400-CDC2-B8319A157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902" t="13954" r="27650" b="13634"/>
            <a:stretch/>
          </p:blipFill>
          <p:spPr>
            <a:xfrm>
              <a:off x="3696985" y="1950771"/>
              <a:ext cx="5748466" cy="3055914"/>
            </a:xfrm>
            <a:prstGeom prst="rect">
              <a:avLst/>
            </a:prstGeom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4F6E5B5-23B1-84AD-3177-86FEF341F46C}"/>
                </a:ext>
              </a:extLst>
            </p:cNvPr>
            <p:cNvSpPr/>
            <p:nvPr/>
          </p:nvSpPr>
          <p:spPr>
            <a:xfrm>
              <a:off x="4320791" y="4265540"/>
              <a:ext cx="1024931" cy="411982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0A934AB-A3AB-7060-4814-3EBC3F893D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337"/>
          <a:stretch/>
        </p:blipFill>
        <p:spPr>
          <a:xfrm>
            <a:off x="9836299" y="968396"/>
            <a:ext cx="2126594" cy="56985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8CAE30-B78B-2129-815D-A20B22ABA38E}"/>
              </a:ext>
            </a:extLst>
          </p:cNvPr>
          <p:cNvSpPr txBox="1"/>
          <p:nvPr/>
        </p:nvSpPr>
        <p:spPr>
          <a:xfrm>
            <a:off x="190564" y="3355983"/>
            <a:ext cx="32158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1800" b="1">
                <a:solidFill>
                  <a:srgbClr val="2F7EC0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Step Two: </a:t>
            </a:r>
            <a:r>
              <a:rPr lang="en-GB" sz="180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On the right-hand side, you can select any of the stock images.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F0669B-4EE5-A427-31A8-785A25BDA6E7}"/>
              </a:ext>
            </a:extLst>
          </p:cNvPr>
          <p:cNvSpPr txBox="1"/>
          <p:nvPr/>
        </p:nvSpPr>
        <p:spPr>
          <a:xfrm>
            <a:off x="190564" y="4612223"/>
            <a:ext cx="325434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b="1">
                <a:solidFill>
                  <a:srgbClr val="2F7EC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Step Three: </a:t>
            </a:r>
            <a:r>
              <a:rPr lang="en-GB" sz="180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image you choose will then appear in your background on the video call.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D964CB-C632-9F70-D8F0-741412B1DF72}"/>
              </a:ext>
            </a:extLst>
          </p:cNvPr>
          <p:cNvSpPr txBox="1"/>
          <p:nvPr/>
        </p:nvSpPr>
        <p:spPr>
          <a:xfrm>
            <a:off x="190564" y="6179547"/>
            <a:ext cx="959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If you need any further support in regards to this requirement, please speak to your tutor directly. 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711C679D-22C7-AC2B-7B65-6CC04C714442}"/>
              </a:ext>
            </a:extLst>
          </p:cNvPr>
          <p:cNvSpPr txBox="1">
            <a:spLocks/>
          </p:cNvSpPr>
          <p:nvPr/>
        </p:nvSpPr>
        <p:spPr>
          <a:xfrm>
            <a:off x="0" y="201288"/>
            <a:ext cx="12191999" cy="3436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Background filters</a:t>
            </a:r>
            <a:endParaRPr lang="en-US" sz="240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53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EF991C-91C5-E504-175B-06A28BE36C5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Working as a team.</a:t>
            </a:r>
          </a:p>
          <a:p>
            <a:r>
              <a:rPr lang="en-US">
                <a:cs typeface="Calibri"/>
              </a:rPr>
              <a:t>Improving problem solving skills.</a:t>
            </a:r>
          </a:p>
          <a:p>
            <a:r>
              <a:rPr lang="en-US">
                <a:cs typeface="Calibri"/>
              </a:rPr>
              <a:t>Collaboration.</a:t>
            </a:r>
          </a:p>
          <a:p>
            <a:r>
              <a:rPr lang="en-US">
                <a:cs typeface="Calibri"/>
              </a:rPr>
              <a:t>MySQL syntax and query writing. </a:t>
            </a:r>
          </a:p>
          <a:p>
            <a:r>
              <a:rPr lang="en-US">
                <a:cs typeface="Calibri"/>
              </a:rPr>
              <a:t>Filtering and sorting in MySQL</a:t>
            </a:r>
          </a:p>
          <a:p>
            <a:r>
              <a:rPr lang="en-US">
                <a:cs typeface="Calibri"/>
              </a:rPr>
              <a:t>Working on schemas</a:t>
            </a:r>
          </a:p>
          <a:p>
            <a:r>
              <a:rPr lang="en-US">
                <a:cs typeface="Calibri"/>
              </a:rPr>
              <a:t>Understanding PK and FK.</a:t>
            </a:r>
          </a:p>
          <a:p>
            <a:r>
              <a:rPr lang="en-US">
                <a:cs typeface="Calibri"/>
              </a:rPr>
              <a:t>Creating Relational Database Schema. </a:t>
            </a:r>
          </a:p>
          <a:p>
            <a:endParaRPr lang="en-US">
              <a:cs typeface="Calibr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7AE393-711E-5FF7-00EA-DF489708E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Areas of focus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375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EF991C-91C5-E504-175B-06A28BE36C5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Divide students into groups. </a:t>
            </a:r>
          </a:p>
          <a:p>
            <a:r>
              <a:rPr lang="en-US">
                <a:cs typeface="Calibri"/>
              </a:rPr>
              <a:t>Each group needs to follow the instructions on the remaining slides.</a:t>
            </a:r>
          </a:p>
          <a:p>
            <a:r>
              <a:rPr lang="en-US">
                <a:cs typeface="Calibri"/>
              </a:rPr>
              <a:t>Then each team member needs to write one additional query.</a:t>
            </a:r>
          </a:p>
          <a:p>
            <a:r>
              <a:rPr lang="en-US">
                <a:cs typeface="Calibri"/>
              </a:rPr>
              <a:t>Students must submit a word document with step-by-step instructions on what they did accompanied by screenshots.</a:t>
            </a:r>
          </a:p>
          <a:p>
            <a:r>
              <a:rPr lang="en-US">
                <a:cs typeface="Calibri"/>
              </a:rPr>
              <a:t>Students must submit their MySQL script.</a:t>
            </a:r>
          </a:p>
          <a:p>
            <a:endParaRPr lang="en-US">
              <a:cs typeface="Calibr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7AE393-711E-5FF7-00EA-DF489708E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Assignment Instructions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842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D493A-6568-9131-9A6D-DA4280966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Query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40B6FB-D31E-0F8D-A552-2346B7401208}"/>
              </a:ext>
            </a:extLst>
          </p:cNvPr>
          <p:cNvSpPr txBox="1"/>
          <p:nvPr/>
        </p:nvSpPr>
        <p:spPr>
          <a:xfrm>
            <a:off x="721909" y="635455"/>
            <a:ext cx="10748181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400" dirty="0">
                <a:ea typeface="Calibri"/>
                <a:cs typeface="Calibri"/>
              </a:rPr>
              <a:t>Connect to the database and view the customer table.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8EE6F4-05DB-310B-FF01-46C2D6154158}"/>
              </a:ext>
            </a:extLst>
          </p:cNvPr>
          <p:cNvSpPr txBox="1"/>
          <p:nvPr/>
        </p:nvSpPr>
        <p:spPr>
          <a:xfrm>
            <a:off x="282542" y="1254872"/>
            <a:ext cx="1030159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#Connect to the Database named &amp;#39;store and view the customer view the customer table.</a:t>
            </a:r>
          </a:p>
          <a:p>
            <a:r>
              <a:rPr lang="en-GB" sz="1600" dirty="0"/>
              <a:t>USE store;</a:t>
            </a:r>
          </a:p>
          <a:p>
            <a:r>
              <a:rPr lang="en-GB" sz="1600" dirty="0"/>
              <a:t>#SELECT all records from the table named &amp;#39;customers&amp;#39;.</a:t>
            </a:r>
          </a:p>
          <a:p>
            <a:r>
              <a:rPr lang="en-GB" sz="1600" dirty="0"/>
              <a:t>SELECT*FROM Customers;</a:t>
            </a:r>
          </a:p>
          <a:p>
            <a:r>
              <a:rPr lang="en-GB" sz="1600" dirty="0"/>
              <a:t># Arrange customer&amp;#39;s names in ascending order</a:t>
            </a:r>
          </a:p>
          <a:p>
            <a:r>
              <a:rPr lang="en-GB" sz="1600" dirty="0"/>
              <a:t>### SELECT *FROM Customers ORDER BY </a:t>
            </a:r>
            <a:r>
              <a:rPr lang="en-GB" sz="1600" dirty="0" err="1"/>
              <a:t>first_name</a:t>
            </a:r>
            <a:r>
              <a:rPr lang="en-GB" sz="1600" dirty="0"/>
              <a:t>;</a:t>
            </a:r>
          </a:p>
          <a:p>
            <a:r>
              <a:rPr lang="en-GB" sz="1600" dirty="0"/>
              <a:t># Records of customer&amp;#39;s born after &amp;#39;01-01-1990&amp;#39;</a:t>
            </a:r>
          </a:p>
          <a:p>
            <a:r>
              <a:rPr lang="en-GB" sz="1600" dirty="0"/>
              <a:t># Create a new query to find all the customers with a birth date of &amp;</a:t>
            </a:r>
            <a:r>
              <a:rPr lang="en-GB" sz="1600" dirty="0" err="1"/>
              <a:t>gt</a:t>
            </a:r>
            <a:r>
              <a:rPr lang="en-GB" sz="1600" dirty="0"/>
              <a:t>; &amp;#39;1990-01-01&amp;#39;</a:t>
            </a:r>
          </a:p>
          <a:p>
            <a:r>
              <a:rPr lang="en-GB" sz="1600" dirty="0"/>
              <a:t>SELECT*FROM Customers WHERE </a:t>
            </a:r>
            <a:r>
              <a:rPr lang="en-GB" sz="1600" dirty="0" err="1"/>
              <a:t>birth_date</a:t>
            </a:r>
            <a:r>
              <a:rPr lang="en-GB" sz="1600" dirty="0"/>
              <a:t> &amp;</a:t>
            </a:r>
            <a:r>
              <a:rPr lang="en-GB" sz="1600" dirty="0" err="1"/>
              <a:t>gt</a:t>
            </a:r>
            <a:r>
              <a:rPr lang="en-GB" sz="1600" dirty="0"/>
              <a:t>; &amp;#39;1990-01-01&amp;#39;;</a:t>
            </a:r>
          </a:p>
          <a:p>
            <a:r>
              <a:rPr lang="en-GB" sz="1600" dirty="0"/>
              <a:t>SELECT * FROM Customers WHERE </a:t>
            </a:r>
            <a:r>
              <a:rPr lang="en-GB" sz="1600" dirty="0" err="1"/>
              <a:t>first_name</a:t>
            </a:r>
            <a:r>
              <a:rPr lang="en-GB" sz="1600" dirty="0"/>
              <a:t> LIKE &amp;#39;A%&amp;#39;AND </a:t>
            </a:r>
            <a:r>
              <a:rPr lang="en-GB" sz="1600" dirty="0" err="1"/>
              <a:t>last_name</a:t>
            </a:r>
            <a:r>
              <a:rPr lang="en-GB" sz="1600" dirty="0"/>
              <a:t> LIKE&amp;#39;R%&amp;#39;;</a:t>
            </a:r>
          </a:p>
          <a:p>
            <a:r>
              <a:rPr lang="en-GB" sz="1600" dirty="0"/>
              <a:t>##########~SELECT MIN (point)FROM Customers;</a:t>
            </a:r>
          </a:p>
          <a:p>
            <a:r>
              <a:rPr lang="en-GB" sz="1600" dirty="0"/>
              <a:t>-- There are--</a:t>
            </a:r>
          </a:p>
          <a:p>
            <a:r>
              <a:rPr lang="en-GB" sz="1600" dirty="0"/>
              <a:t>SELECT MIN(points),MAX(points) FROM CUSTOMERS;</a:t>
            </a:r>
          </a:p>
          <a:p>
            <a:r>
              <a:rPr lang="en-GB" sz="1600" dirty="0"/>
              <a:t>SELECT city FROM Customers WHERE </a:t>
            </a:r>
            <a:r>
              <a:rPr lang="en-GB" sz="1600" dirty="0" err="1"/>
              <a:t>first_name</a:t>
            </a:r>
            <a:r>
              <a:rPr lang="en-GB" sz="1600" dirty="0"/>
              <a:t>= &amp;#39;Levy&amp;#39; AND </a:t>
            </a:r>
            <a:r>
              <a:rPr lang="en-GB" sz="1600" dirty="0" err="1"/>
              <a:t>last_name</a:t>
            </a:r>
            <a:r>
              <a:rPr lang="en-GB" sz="1600" dirty="0"/>
              <a:t>= &amp;#39;Mynett&amp;#39;;</a:t>
            </a:r>
          </a:p>
          <a:p>
            <a:r>
              <a:rPr lang="en-GB" sz="1600" dirty="0"/>
              <a:t>#The product table was found in the SCHEMAS on the left hand side</a:t>
            </a:r>
          </a:p>
          <a:p>
            <a:r>
              <a:rPr lang="en-GB" sz="1600" dirty="0"/>
              <a:t>SELECT* FROM products;</a:t>
            </a:r>
          </a:p>
          <a:p>
            <a:r>
              <a:rPr lang="en-GB" sz="1600" dirty="0"/>
              <a:t>#Name of products between 3 and 8</a:t>
            </a:r>
          </a:p>
          <a:p>
            <a:r>
              <a:rPr lang="en-GB" sz="1600" dirty="0"/>
              <a:t>SELECT name FROM products WHERE </a:t>
            </a:r>
            <a:r>
              <a:rPr lang="en-GB" sz="1600" dirty="0" err="1"/>
              <a:t>unit_price</a:t>
            </a:r>
            <a:r>
              <a:rPr lang="en-GB" sz="1600" dirty="0"/>
              <a:t> BETWEEN 3 AND 8;</a:t>
            </a:r>
          </a:p>
          <a:p>
            <a:r>
              <a:rPr lang="en-GB" sz="1600" dirty="0"/>
              <a:t>SELECT* FROM orders;</a:t>
            </a:r>
          </a:p>
          <a:p>
            <a:r>
              <a:rPr lang="en-GB" sz="1600" dirty="0"/>
              <a:t>SELECT status FROM orders WHERE </a:t>
            </a:r>
            <a:r>
              <a:rPr lang="en-GB" sz="1600" dirty="0" err="1"/>
              <a:t>customer_id</a:t>
            </a:r>
            <a:r>
              <a:rPr lang="en-GB" sz="1600" dirty="0"/>
              <a:t>=7;</a:t>
            </a:r>
          </a:p>
        </p:txBody>
      </p:sp>
    </p:spTree>
    <p:extLst>
      <p:ext uri="{BB962C8B-B14F-4D97-AF65-F5344CB8AC3E}">
        <p14:creationId xmlns:p14="http://schemas.microsoft.com/office/powerpoint/2010/main" val="2982557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98BE5C0-D025-BF74-0EE2-92A186A58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Query 1 Continued…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BFD416-DE9F-8CB9-04E6-362A498F9738}"/>
              </a:ext>
            </a:extLst>
          </p:cNvPr>
          <p:cNvSpPr txBox="1"/>
          <p:nvPr/>
        </p:nvSpPr>
        <p:spPr>
          <a:xfrm>
            <a:off x="1805998" y="635455"/>
            <a:ext cx="5019451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GB" sz="2400" dirty="0">
                <a:ea typeface="Calibri"/>
                <a:cs typeface="Calibri"/>
              </a:rPr>
              <a:t>Arrange </a:t>
            </a:r>
            <a:r>
              <a:rPr lang="en-GB" sz="2400" dirty="0" err="1">
                <a:ea typeface="Calibri"/>
                <a:cs typeface="Calibri"/>
              </a:rPr>
              <a:t>first_name</a:t>
            </a:r>
            <a:r>
              <a:rPr lang="en-GB" sz="2400" dirty="0">
                <a:ea typeface="Calibri"/>
                <a:cs typeface="Calibri"/>
              </a:rPr>
              <a:t> in ascending order.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C1CFD8-00A9-E773-21D8-EDA8D385578B}"/>
              </a:ext>
            </a:extLst>
          </p:cNvPr>
          <p:cNvSpPr txBox="1"/>
          <p:nvPr/>
        </p:nvSpPr>
        <p:spPr>
          <a:xfrm>
            <a:off x="418289" y="1245140"/>
            <a:ext cx="10992256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INSERT INTO ``</a:t>
            </a:r>
          </a:p>
          <a:p>
            <a:r>
              <a:rPr lang="en-GB" sz="1600" dirty="0"/>
              <a:t>(`customer_id`,`first_name`,`last_name`,`birth_date`,`phone`,`address`,`city`,`state`,`</a:t>
            </a:r>
          </a:p>
          <a:p>
            <a:r>
              <a:rPr lang="en-GB" sz="1600" dirty="0"/>
              <a:t>points`) VALUES (4,&amp;#39;Ambur&amp;#39;,&amp;#39;Roseburgh&amp;#39;,&amp;#39;1974-04-14&amp;#39;,&amp;#39;407-231-8017&amp;#39;,&amp;#39;30 Arapahoe</a:t>
            </a:r>
          </a:p>
          <a:p>
            <a:r>
              <a:rPr lang="en-GB" sz="1600" dirty="0"/>
              <a:t>Terrace&amp;#39;,&amp;#39;Orlando&amp;#39;,&amp;#39;FL&amp;#39;,457);</a:t>
            </a:r>
          </a:p>
          <a:p>
            <a:r>
              <a:rPr lang="en-GB" sz="1600" dirty="0"/>
              <a:t>INSERT INTO ``</a:t>
            </a:r>
          </a:p>
          <a:p>
            <a:r>
              <a:rPr lang="en-GB" sz="1600" dirty="0"/>
              <a:t>(`customer_id`,`first_name`,`last_name`,`birth_date`,`phone`,`address`,`city`,`state`,`</a:t>
            </a:r>
          </a:p>
          <a:p>
            <a:r>
              <a:rPr lang="en-GB" sz="1600" dirty="0"/>
              <a:t>points`) VALUES (1,&amp;#39;Babara&amp;#39;,&amp;#39;MacCaffrey&amp;#39;,&amp;#39;1986-03-28&amp;#39;,&amp;#39;781-932-9754&amp;#39;,&amp;#39;0 Sage</a:t>
            </a:r>
          </a:p>
          <a:p>
            <a:r>
              <a:rPr lang="en-GB" sz="1600" dirty="0"/>
              <a:t>Terrace&amp;#39;,&amp;#39;Waltham&amp;#39;,&amp;#39;MA&amp;#39;,2273);</a:t>
            </a:r>
          </a:p>
          <a:p>
            <a:r>
              <a:rPr lang="en-GB" sz="1600" dirty="0"/>
              <a:t>INSERT INTO ``</a:t>
            </a:r>
          </a:p>
          <a:p>
            <a:r>
              <a:rPr lang="en-GB" sz="1600" dirty="0"/>
              <a:t>(`customer_id`,`first_name`,`last_name`,`birth_date`,`phone`,`address`,`city`,`state`,`</a:t>
            </a:r>
          </a:p>
          <a:p>
            <a:r>
              <a:rPr lang="en-GB" sz="1600" dirty="0"/>
              <a:t>points`) VALUES (5,&amp;#39;Clemmie&amp;#39;,&amp;#39;Betchley&amp;#39;,&amp;#39;1973-11-07&amp;#39;,NULL,&amp;#39;5 Spohn</a:t>
            </a:r>
          </a:p>
          <a:p>
            <a:r>
              <a:rPr lang="en-GB" sz="1600" dirty="0"/>
              <a:t>Circle&amp;#39;,&amp;#39;Arlington&amp;#39;,&amp;#39;TX&amp;#39;,3675);</a:t>
            </a:r>
          </a:p>
          <a:p>
            <a:r>
              <a:rPr lang="en-GB" sz="1600" dirty="0"/>
              <a:t>INSERT INTO ``</a:t>
            </a:r>
          </a:p>
          <a:p>
            <a:r>
              <a:rPr lang="en-GB" sz="1600" dirty="0"/>
              <a:t>(`customer_id`,`first_name`,`last_name`,`birth_date`,`phone`,`address`,`city`,`state`,`</a:t>
            </a:r>
          </a:p>
          <a:p>
            <a:r>
              <a:rPr lang="en-GB" sz="1600" dirty="0"/>
              <a:t>points`) VALUES (6,&amp;#39;Elka&amp;#39;,&amp;#39;Twiddell&amp;#39;,&amp;#39;1991-09-04&amp;#39;,&amp;#39;312-480-8498&amp;#39;,&amp;#39;7 Manley</a:t>
            </a:r>
          </a:p>
          <a:p>
            <a:r>
              <a:rPr lang="en-GB" sz="1600" dirty="0"/>
              <a:t>Drive&amp;#39;,&amp;#39;Chicago&amp;#39;,&amp;#39;IL&amp;#39;,3073);</a:t>
            </a:r>
          </a:p>
          <a:p>
            <a:r>
              <a:rPr lang="en-GB" sz="1600" dirty="0"/>
              <a:t>INSERT INTO ``</a:t>
            </a:r>
          </a:p>
          <a:p>
            <a:r>
              <a:rPr lang="en-GB" sz="1600" dirty="0"/>
              <a:t>(`customer_id`,`first_name`,`last_name`,`birth_date`,`phone`,`address`,`city`,`state`,`</a:t>
            </a:r>
          </a:p>
          <a:p>
            <a:r>
              <a:rPr lang="en-GB" sz="1600" dirty="0"/>
              <a:t>points`) VALUES (3,&amp;#39;Freddi&amp;#39;,&amp;#39;Boagey&amp;#39;,&amp;#39;1985-02-07&amp;#39;,&amp;#39;719-724-7869&amp;#39;,&amp;#39;251 Springs</a:t>
            </a:r>
          </a:p>
          <a:p>
            <a:r>
              <a:rPr lang="en-GB" sz="1600" dirty="0"/>
              <a:t>Junction&amp;#39;,&amp;#39;Colorado Springs&amp;#39;,&amp;#39;CO&amp;#39;,2967);</a:t>
            </a:r>
          </a:p>
        </p:txBody>
      </p:sp>
    </p:spTree>
    <p:extLst>
      <p:ext uri="{BB962C8B-B14F-4D97-AF65-F5344CB8AC3E}">
        <p14:creationId xmlns:p14="http://schemas.microsoft.com/office/powerpoint/2010/main" val="2583991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35B9EC-5EDD-E898-1A69-9B4B2F4C7BE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7366" y="658860"/>
            <a:ext cx="11002558" cy="84573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dirty="0"/>
              <a:t>Create a new query to find all the customers with a birth date of &gt; '1990-01-01'</a:t>
            </a:r>
          </a:p>
          <a:p>
            <a:pPr marL="0" indent="0">
              <a:buNone/>
            </a:pPr>
            <a:endParaRPr lang="en-GB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221547-8CD1-3B3C-0B54-396E2CA68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Query 2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A2E657-F0D5-3C92-AECF-D4CBEA107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899" y="5788678"/>
            <a:ext cx="4365114" cy="499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8A6E94-1C3B-D62E-1939-146EF0EDF50D}"/>
              </a:ext>
            </a:extLst>
          </p:cNvPr>
          <p:cNvSpPr txBox="1"/>
          <p:nvPr/>
        </p:nvSpPr>
        <p:spPr>
          <a:xfrm>
            <a:off x="387366" y="1504592"/>
            <a:ext cx="116652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INSERT INTO ``</a:t>
            </a:r>
          </a:p>
          <a:p>
            <a:r>
              <a:rPr lang="en-GB" dirty="0"/>
              <a:t>(`customer_id`,`first_name`,`last_name`,`</a:t>
            </a:r>
            <a:r>
              <a:rPr lang="en-GB" dirty="0" err="1"/>
              <a:t>birth_dat</a:t>
            </a:r>
            <a:endParaRPr lang="en-GB" dirty="0"/>
          </a:p>
          <a:p>
            <a:r>
              <a:rPr lang="en-GB" dirty="0" err="1"/>
              <a:t>e`,`phone`,`address`,`city`,`state`,`points</a:t>
            </a:r>
            <a:r>
              <a:rPr lang="en-GB" dirty="0"/>
              <a:t>`)</a:t>
            </a:r>
          </a:p>
          <a:p>
            <a:r>
              <a:rPr lang="en-GB" dirty="0"/>
              <a:t>VALUES (6,&amp;#39;Elka&amp;#39;,&amp;#39;Twiddell&amp;#39;,&amp;#39;1991-09-04&amp;#39;,&amp;#39;312-480-</a:t>
            </a:r>
          </a:p>
          <a:p>
            <a:r>
              <a:rPr lang="en-GB" dirty="0"/>
              <a:t>8498&amp;#39;,&amp;#39;7 Manley Drive&amp;#39;,&amp;#39;Chicago&amp;#39;,&amp;#39;IL&amp;#39;,3073);</a:t>
            </a:r>
          </a:p>
          <a:p>
            <a:r>
              <a:rPr lang="en-GB" dirty="0"/>
              <a:t>INSERT INTO ``</a:t>
            </a:r>
          </a:p>
          <a:p>
            <a:r>
              <a:rPr lang="en-GB" dirty="0"/>
              <a:t>(`customer_id`,`first_name`,`last_name`,`</a:t>
            </a:r>
            <a:r>
              <a:rPr lang="en-GB" dirty="0" err="1"/>
              <a:t>birth_dat</a:t>
            </a:r>
            <a:endParaRPr lang="en-GB" dirty="0"/>
          </a:p>
          <a:p>
            <a:r>
              <a:rPr lang="en-GB" dirty="0" err="1"/>
              <a:t>e`,`phone`,`address`,`city`,`state`,`points</a:t>
            </a:r>
            <a:r>
              <a:rPr lang="en-GB" dirty="0"/>
              <a:t>`)</a:t>
            </a:r>
          </a:p>
          <a:p>
            <a:r>
              <a:rPr lang="en-GB" dirty="0"/>
              <a:t>VALUES (8,&amp;#39;Thacher&amp;#39;,&amp;#39;Naseby&amp;#39;,&amp;#39;1993-07-17&amp;#39;,&amp;#39;941-</a:t>
            </a:r>
          </a:p>
          <a:p>
            <a:r>
              <a:rPr lang="en-GB" dirty="0"/>
              <a:t>527-3977&amp;#39;,&amp;#39;538 Mosinee</a:t>
            </a:r>
          </a:p>
          <a:p>
            <a:r>
              <a:rPr lang="en-GB" dirty="0" err="1"/>
              <a:t>Center</a:t>
            </a:r>
            <a:r>
              <a:rPr lang="en-GB" dirty="0"/>
              <a:t>&amp;#39;,&amp;#39;Sarasota&amp;#39;,&amp;#39;FL&amp;#39;,205);</a:t>
            </a:r>
          </a:p>
          <a:p>
            <a:r>
              <a:rPr lang="en-GB" dirty="0"/>
              <a:t>INSERT INTO ``</a:t>
            </a:r>
          </a:p>
          <a:p>
            <a:r>
              <a:rPr lang="en-GB" dirty="0"/>
              <a:t>(`customer_id`,`first_name`,`last_name`,`</a:t>
            </a:r>
            <a:r>
              <a:rPr lang="en-GB" dirty="0" err="1"/>
              <a:t>birth_dat</a:t>
            </a:r>
            <a:endParaRPr lang="en-GB" dirty="0"/>
          </a:p>
          <a:p>
            <a:r>
              <a:rPr lang="en-GB" dirty="0" err="1"/>
              <a:t>e`,`phone`,`address`,`city`,`state`,`points</a:t>
            </a:r>
            <a:r>
              <a:rPr lang="en-GB" dirty="0"/>
              <a:t>`)</a:t>
            </a:r>
          </a:p>
          <a:p>
            <a:r>
              <a:rPr lang="en-GB" dirty="0"/>
              <a:t>VALUES (9,&amp;#39;Romola&amp;#39;,&amp;#39;Rumgay&amp;#39;,&amp;#39;1992-05-23&amp;#39;,&amp;#39;559-181-</a:t>
            </a:r>
          </a:p>
          <a:p>
            <a:r>
              <a:rPr lang="en-GB" dirty="0"/>
              <a:t>3744&amp;#39;,&amp;#39;3520 Ohio Trail&amp;#39;,&amp;#39;Visalia&amp;#39;,&amp;#39;CA&amp;#39;,1486);</a:t>
            </a:r>
          </a:p>
        </p:txBody>
      </p:sp>
    </p:spTree>
    <p:extLst>
      <p:ext uri="{BB962C8B-B14F-4D97-AF65-F5344CB8AC3E}">
        <p14:creationId xmlns:p14="http://schemas.microsoft.com/office/powerpoint/2010/main" val="2217289123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 Widescreen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bd51b45-74d7-428a-bf07-eb48fd8c7cac">
      <Terms xmlns="http://schemas.microsoft.com/office/infopath/2007/PartnerControls"/>
    </lcf76f155ced4ddcb4097134ff3c332f>
    <TaxCatchAll xmlns="055155b3-cbc3-4cfc-8963-c46fa7962a3c" xsi:nil="true"/>
    <SharedWithUsers xmlns="055155b3-cbc3-4cfc-8963-c46fa7962a3c">
      <UserInfo>
        <DisplayName>GLA DATA WAVE 4 COHORT 1 Members</DisplayName>
        <AccountId>7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31785D0CB87A4C8168CC6C104FEA4A" ma:contentTypeVersion="13" ma:contentTypeDescription="Create a new document." ma:contentTypeScope="" ma:versionID="5a5cdc5fde6a9c4589556a97c50cf3a3">
  <xsd:schema xmlns:xsd="http://www.w3.org/2001/XMLSchema" xmlns:xs="http://www.w3.org/2001/XMLSchema" xmlns:p="http://schemas.microsoft.com/office/2006/metadata/properties" xmlns:ns2="bbd51b45-74d7-428a-bf07-eb48fd8c7cac" xmlns:ns3="055155b3-cbc3-4cfc-8963-c46fa7962a3c" targetNamespace="http://schemas.microsoft.com/office/2006/metadata/properties" ma:root="true" ma:fieldsID="36471db0e8a36a8eae8f08ca3b72c7d6" ns2:_="" ns3:_="">
    <xsd:import namespace="bbd51b45-74d7-428a-bf07-eb48fd8c7cac"/>
    <xsd:import namespace="055155b3-cbc3-4cfc-8963-c46fa7962a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d51b45-74d7-428a-bf07-eb48fd8c7ca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33107afe-cb13-45d0-a368-909a38ecfe4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5155b3-cbc3-4cfc-8963-c46fa7962a3c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1442e3fd-089b-4e25-b063-76390b1dda7f}" ma:internalName="TaxCatchAll" ma:showField="CatchAllData" ma:web="055155b3-cbc3-4cfc-8963-c46fa7962a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A2B92A8-AB36-451F-A01B-3B813EE8F0E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B6FDA5A-8EB4-4A4F-8E56-04D71964E88E}">
  <ds:schemaRefs>
    <ds:schemaRef ds:uri="055155b3-cbc3-4cfc-8963-c46fa7962a3c"/>
    <ds:schemaRef ds:uri="bbd51b45-74d7-428a-bf07-eb48fd8c7ca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4CA2EE0-C075-42C2-BED3-7D8853F00FB1}">
  <ds:schemaRefs>
    <ds:schemaRef ds:uri="055155b3-cbc3-4cfc-8963-c46fa7962a3c"/>
    <ds:schemaRef ds:uri="bbd51b45-74d7-428a-bf07-eb48fd8c7ca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 Widescreen template V2</Template>
  <TotalTime>1</TotalTime>
  <Words>1679</Words>
  <Application>Microsoft Office PowerPoint</Application>
  <PresentationFormat>Widescreen</PresentationFormat>
  <Paragraphs>180</Paragraphs>
  <Slides>24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Calibri Light</vt:lpstr>
      <vt:lpstr>Open Sans</vt:lpstr>
      <vt:lpstr>Open Sans Light</vt:lpstr>
      <vt:lpstr>Open Sans Semibold</vt:lpstr>
      <vt:lpstr>Template Widescreen template</vt:lpstr>
      <vt:lpstr>Office Theme</vt:lpstr>
      <vt:lpstr>MySQL  Assignment</vt:lpstr>
      <vt:lpstr>PowerPoint Presentation</vt:lpstr>
      <vt:lpstr>Before we start… Please have your camera switched on.</vt:lpstr>
      <vt:lpstr>PowerPoint Presentation</vt:lpstr>
      <vt:lpstr>Areas of focus </vt:lpstr>
      <vt:lpstr>Assignment Instructions</vt:lpstr>
      <vt:lpstr>Query 1</vt:lpstr>
      <vt:lpstr>Query 1 Continued…</vt:lpstr>
      <vt:lpstr>Query 2 </vt:lpstr>
      <vt:lpstr>Query 3.1 </vt:lpstr>
      <vt:lpstr>Query 3.2</vt:lpstr>
      <vt:lpstr>Task 3.3 </vt:lpstr>
      <vt:lpstr>Task 4</vt:lpstr>
      <vt:lpstr>PowerPoint Presentation</vt:lpstr>
      <vt:lpstr>Task 5</vt:lpstr>
      <vt:lpstr>PowerPoint Presentation</vt:lpstr>
      <vt:lpstr>Creating an EER Diagram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Task for distinction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Weaver</dc:creator>
  <cp:lastModifiedBy>Andre Oppong</cp:lastModifiedBy>
  <cp:revision>12</cp:revision>
  <dcterms:created xsi:type="dcterms:W3CDTF">2022-11-14T22:06:52Z</dcterms:created>
  <dcterms:modified xsi:type="dcterms:W3CDTF">2023-07-31T11:39:22Z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0x010100D431785D0CB87A4C8168CC6C104FEA4A</vt:lpwstr>
  </property>
</Properties>
</file>